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2" r:id="rId9"/>
    <p:sldId id="265" r:id="rId10"/>
    <p:sldId id="266" r:id="rId11"/>
    <p:sldId id="267" r:id="rId12"/>
    <p:sldId id="259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5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6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8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3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0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0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3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6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90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47" r:id="rId6"/>
    <p:sldLayoutId id="2147483743" r:id="rId7"/>
    <p:sldLayoutId id="2147483744" r:id="rId8"/>
    <p:sldLayoutId id="2147483745" r:id="rId9"/>
    <p:sldLayoutId id="2147483746" r:id="rId10"/>
    <p:sldLayoutId id="214748374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352B4CE-19EF-6FAC-402D-D01FF4BA6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4" r="1" b="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0507A-8886-BBAC-10CE-576A1528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6" y="2084510"/>
            <a:ext cx="3549052" cy="2015729"/>
          </a:xfrm>
        </p:spPr>
        <p:txBody>
          <a:bodyPr>
            <a:noAutofit/>
          </a:bodyPr>
          <a:lstStyle/>
          <a:p>
            <a:br>
              <a:rPr lang="en-US" sz="2800" b="1" i="0" dirty="0">
                <a:solidFill>
                  <a:schemeClr val="tx1"/>
                </a:solidFill>
                <a:effectLst/>
                <a:latin typeface="Agency FB" panose="020B0503020202020204" pitchFamily="34" charset="0"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DA-3</a:t>
            </a:r>
            <a:br>
              <a:rPr lang="en-US" sz="2800" b="1" i="0" dirty="0">
                <a:solidFill>
                  <a:schemeClr val="tx1"/>
                </a:solidFill>
                <a:effectLst/>
                <a:latin typeface="Agency FB" panose="020B0503020202020204" pitchFamily="34" charset="0"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Sign Language Recognition Using Deep Learning and image processing</a:t>
            </a:r>
            <a:endParaRPr lang="en-US" sz="28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BA951-91BD-CD4A-5039-32689D6F2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744" y="4156014"/>
            <a:ext cx="3403426" cy="738820"/>
          </a:xfrm>
        </p:spPr>
        <p:txBody>
          <a:bodyPr>
            <a:normAutofit/>
          </a:bodyPr>
          <a:lstStyle/>
          <a:p>
            <a:pPr algn="r"/>
            <a:r>
              <a:rPr lang="en-US" sz="1400" dirty="0"/>
              <a:t>Manoj Kuamar P</a:t>
            </a:r>
          </a:p>
          <a:p>
            <a:pPr algn="r"/>
            <a:r>
              <a:rPr lang="en-US" sz="1400" dirty="0"/>
              <a:t>21BAI1040 </a:t>
            </a:r>
          </a:p>
        </p:txBody>
      </p:sp>
    </p:spTree>
    <p:extLst>
      <p:ext uri="{BB962C8B-B14F-4D97-AF65-F5344CB8AC3E}">
        <p14:creationId xmlns:p14="http://schemas.microsoft.com/office/powerpoint/2010/main" val="78610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7DC8-31BD-F8A5-F530-A77FAFF7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3235"/>
          </a:xfrm>
        </p:spPr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296E-6145-6661-A190-ED1FC882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03" y="1712316"/>
            <a:ext cx="6454446" cy="433874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Model Tuning: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project explores various hyperparameters and optimization techniques to fine-tune the CNN architecture for optimal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Validation Strategies: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Cross-validation techniques such as k-fold validation are utilized to ensure robustness and reliability of the model's performance evaluation.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Scalability Assessment: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scalability of the system is evaluated to determine its capability to handle increased workload and user interactions without compromising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Error Analysis: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Detailed error analysis is conducted to identify common misclassifications and areas for model improvement, guiding future iterations and refinements.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8FEC5-1D40-C874-D664-05934BCF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080" y="806935"/>
            <a:ext cx="4901499" cy="366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4BCC5-812C-90E4-3840-824E673F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25" y="1341427"/>
            <a:ext cx="4650883" cy="599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F2E14-E576-FC33-1EE3-B0C894AD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4" y="2159772"/>
            <a:ext cx="1946062" cy="4444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730D8-7810-557B-213D-5BDFC49F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81" y="2109157"/>
            <a:ext cx="1895526" cy="44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BADDA-F2D9-89D8-C1B3-FCA709AC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9" y="1505391"/>
            <a:ext cx="5206556" cy="3928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94033-BCC8-5341-9787-DC36ACA6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70" y="1601042"/>
            <a:ext cx="4971117" cy="37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92E3-0994-A156-1259-82FFB2CE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47869"/>
            <a:ext cx="11029616" cy="1188720"/>
          </a:xfrm>
        </p:spPr>
        <p:txBody>
          <a:bodyPr>
            <a:normAutofit/>
          </a:bodyPr>
          <a:lstStyle/>
          <a:p>
            <a:r>
              <a:rPr lang="en-US" sz="3600" dirty="0"/>
              <a:t>Related works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4AF2-4756-FE46-D6A7-09E9C2D9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4183"/>
            <a:ext cx="11029615" cy="492727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Comparison: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Existing sign language recognition systems often require complex setups and specialized hardware, limiting their scalability and practicality. While some systems achieve high accuracy, they may lack real-time performance or require extensive training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Pros and Cons: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Prior approaches have demonstrated advancements in gesture recognition accuracy, but they often face challenges related to cost, hardware requirements, and real-world deployment.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Söhne"/>
              </a:rPr>
              <a:t>Citations:</a:t>
            </a: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öhne"/>
              </a:rPr>
              <a:t>Wadhawan, A., Kumar, P. Deep learning-based sign language recognition system for static signs. Neural </a:t>
            </a:r>
            <a:r>
              <a:rPr lang="en-US" sz="140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öhne"/>
              </a:rPr>
              <a:t>Comput</a:t>
            </a:r>
            <a:r>
              <a:rPr lang="en-US" sz="140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öhne"/>
              </a:rPr>
              <a:t> &amp; </a:t>
            </a:r>
            <a:r>
              <a:rPr lang="en-US" sz="140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öhne"/>
              </a:rPr>
              <a:t>Applic</a:t>
            </a:r>
            <a:r>
              <a:rPr lang="en-US" sz="140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Söhne"/>
              </a:rPr>
              <a:t> 32, 7957–7968 (2020). </a:t>
            </a:r>
            <a:r>
              <a:rPr lang="en-US" sz="1400" i="1" dirty="0">
                <a:solidFill>
                  <a:srgbClr val="222222"/>
                </a:solidFill>
                <a:highlight>
                  <a:srgbClr val="FFFFFF"/>
                </a:highlight>
                <a:latin typeface="Söhne"/>
              </a:rPr>
              <a:t>https://doi.org/10.1007/s00521-019-04691-y</a:t>
            </a:r>
            <a:endParaRPr lang="en-US" sz="1400" i="1" dirty="0">
              <a:solidFill>
                <a:srgbClr val="222222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effectLst/>
                <a:latin typeface="Söhne"/>
              </a:rPr>
              <a:t>N. Adaloglou et al., "A Comprehensive Study on Deep Learning-Based Methods for Sign Language Recognition," in IEEE Transactions on Multimedia, vol. 24, pp. 1750-1762, 2022, doi: 10.1109/TMM.2021.3070438</a:t>
            </a:r>
            <a:endParaRPr lang="en-US" sz="1400" i="1" dirty="0">
              <a:solidFill>
                <a:schemeClr val="tx1"/>
              </a:solidFill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effectLst/>
                <a:latin typeface="Söhne"/>
              </a:rPr>
              <a:t>https://www.kaggle.com/datasets/datamunge/sign-language-mnist</a:t>
            </a:r>
          </a:p>
        </p:txBody>
      </p:sp>
    </p:spTree>
    <p:extLst>
      <p:ext uri="{BB962C8B-B14F-4D97-AF65-F5344CB8AC3E}">
        <p14:creationId xmlns:p14="http://schemas.microsoft.com/office/powerpoint/2010/main" val="364859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37AA-4D56-3B55-7C0E-BE349B38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7978"/>
            <a:ext cx="11029616" cy="1188720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40B6-FF86-60AF-A46F-08574D3EF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90996"/>
            <a:ext cx="11029615" cy="448435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Conclusion: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 conclusion, the project demonstrates significant progress in real-time sign language recognition, contributing to accessibility and inclusivity for the deaf and hard-of-hearing community.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Future Directions: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Future research directions include investigating multimodal approaches incorporating audio and text-based inputs, enhancing the system's robustness in challenging environments, and expanding its functionality to support additional sign languages and communication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Community Engagement: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Engaging with the deaf and hard-of-hearing community in co-designing and co-developing future iterations of the system is essential to ensure its relevance, effectiveness, and inclusivity.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Long-term Impact: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long-term impact of the project on society, education, and healthcare is considered, emphasizing the importance of leveraging technology for positive social change and empowerment.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4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352B4CE-19EF-6FAC-402D-D01FF4BA6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4" r="1" b="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0507A-8886-BBAC-10CE-576A1528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912" y="2008796"/>
            <a:ext cx="4638796" cy="248748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Agency FB" panose="020B0503020202020204" pitchFamily="34" charset="0"/>
              </a:rPr>
              <a:t>Thank You</a:t>
            </a:r>
            <a:br>
              <a:rPr lang="en-US" sz="5400" b="1" dirty="0">
                <a:solidFill>
                  <a:schemeClr val="tx1"/>
                </a:solidFill>
                <a:latin typeface="Agency FB" panose="020B0503020202020204" pitchFamily="34" charset="0"/>
              </a:rPr>
            </a:br>
            <a:endParaRPr lang="en-US" sz="54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6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7DE3-5F67-035A-E294-2B20F2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92DB-52C0-0465-D8F1-95EC4633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51" y="2160314"/>
            <a:ext cx="10836188" cy="36344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MNIST dataset served as a benchmark for machine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Fashion-MNIST dataset introduced to address limitations of MNIST.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Sign Language MNIST dataset aims to provide a more challenging task for computer vision.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Inspired by Fashion-MNIST, Sign Language MNIST follows a similar CSV format.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Represents a multi-class problem with 24 classes of letters in American Sign Language (ASL).</a:t>
            </a:r>
          </a:p>
        </p:txBody>
      </p:sp>
    </p:spTree>
    <p:extLst>
      <p:ext uri="{BB962C8B-B14F-4D97-AF65-F5344CB8AC3E}">
        <p14:creationId xmlns:p14="http://schemas.microsoft.com/office/powerpoint/2010/main" val="328076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A57F-F18D-DDB4-4950-347C3D24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AED9C-9D2C-064C-1AF6-19E60D90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323" y="2078774"/>
            <a:ext cx="10731353" cy="36344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Train a deep learning model to recognize hand gestures representing letters in ASL.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Evaluate the model's performance using metrics like precision, recall, and F1 score.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Söhne"/>
              </a:rPr>
              <a:t>Develop a real-world application for sign language recognition using computer vision techniques.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5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0CAB-EE32-304D-63EE-8A5C6778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24280"/>
            <a:ext cx="11029616" cy="1188720"/>
          </a:xfrm>
        </p:spPr>
        <p:txBody>
          <a:bodyPr/>
          <a:lstStyle/>
          <a:p>
            <a:r>
              <a:rPr lang="en-US" dirty="0"/>
              <a:t>Dataset and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E459-946C-4553-0037-8B536D24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54" y="1828801"/>
            <a:ext cx="11422491" cy="39950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Söhne"/>
              </a:rPr>
              <a:t>Sign Language MNIST:</a:t>
            </a:r>
            <a:endParaRPr lang="en-US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Format closely mimics classic MNIST dataset.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Consists of 27,455 training cases and 7,172 test cases.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Each case represents a label (0-25) corresponding to an alphabetic letter A-Z.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No cases for 9=J or 25=Z due to gesture motions.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Each image is 28x28 pixels with grayscale values between 0-255.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Data augmentation techniques used to expand the dataset, including cropping, resizing, rotation, and pixelation.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5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024E8-B102-8DE4-6A5F-4406607E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30" y="655809"/>
            <a:ext cx="4095653" cy="287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CDCF8-0573-62CC-E62D-44C41BC4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91" y="549001"/>
            <a:ext cx="3920991" cy="2879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BADA4-78B7-4C1D-5550-625A691EF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8" y="3639560"/>
            <a:ext cx="9039164" cy="29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0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78DA-78D3-7B06-6765-87CF02C1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88290"/>
            <a:ext cx="11029616" cy="975562"/>
          </a:xfrm>
        </p:spPr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97AFC-F2DA-E804-F69D-F065FF07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18140"/>
            <a:ext cx="5563342" cy="4851570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Proposed Methodology: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Custom CNN Architecture: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Designing a tailored CNN architecture for sign language gestures.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Experimenting with layers to optimize feature extraction and model complexity.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Data Augmentation: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Applying preprocessing (cropping, resizing, grayscale) for standardization.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Employing augmentation (rotation, zoom, shifts) to increase dataset diversity.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Optimization Algorithms: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Using RMSprop, Adam, etc., for efficient loss minimization.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Employing early stopping, learning rate adjustments for dynamic training.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5FA963-197F-B631-8F90-B4B9AD29A16B}"/>
              </a:ext>
            </a:extLst>
          </p:cNvPr>
          <p:cNvSpPr txBox="1">
            <a:spLocks/>
          </p:cNvSpPr>
          <p:nvPr/>
        </p:nvSpPr>
        <p:spPr>
          <a:xfrm>
            <a:off x="6249372" y="1997703"/>
            <a:ext cx="5055408" cy="4775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Model Evaluation: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Assessing performance with accuracy, precision, recall, F1 score.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Validating on training/test datasets for generalization.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Interpretability: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Visualizing CNN activations, feature maps for insights.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Analyzing misclassifications for model refinement.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Interactive User Interface: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Creating an interactive application for real-time gesture recognition.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Enabling users to communicate through sign language gestures in an intuitive manner.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Evaluation and User Feedback: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Collecting user feedback to assess the effectiveness and usability of the application.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Evaluating model performance and user experience for further refinement.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ED8A4-06DD-D570-2DE0-2DA5F0EF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88" y="990114"/>
            <a:ext cx="5348298" cy="56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2259-85A8-514D-1084-BDDC9A3C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91699"/>
          </a:xfrm>
        </p:spPr>
        <p:txBody>
          <a:bodyPr>
            <a:normAutofit/>
          </a:bodyPr>
          <a:lstStyle/>
          <a:p>
            <a:r>
              <a:rPr lang="en-US" dirty="0"/>
              <a:t>Experimental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605A-C9B3-F421-0193-0FCE22003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86162"/>
            <a:ext cx="6390379" cy="471178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Camera Calibration: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Prior to gesture capture, camera calibration is performed to ensure accurate depth perception and spatial mapping of hand gestures.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Real-time Processing: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system employs efficient algorithms for real-time processing of captured frames, minimizing latency and ensuring smooth interaction.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Cross-Platform Compatibility: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software is designed to be compatible with multiple platforms, including Windows, macOS, and Linux, enhancing its accessibility and versatility.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User Interface Design: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 user-friendly interface is developed to provide intuitive controls and visual feedback, enhancing the user experience during gesture recognition.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DCDA5-FD96-3FDD-9F8A-387F9366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190" y="990115"/>
            <a:ext cx="4329339" cy="249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5EA08-36FD-550B-8E70-38F2DDCF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734" y="3742667"/>
            <a:ext cx="4206249" cy="24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5D516-1C94-10A7-381D-1C5121E7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5" y="634911"/>
            <a:ext cx="5099048" cy="2897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43E79-56BB-AF68-12FB-B3A1ECC0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020" y="634912"/>
            <a:ext cx="5055095" cy="289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5C56A-0E4A-8EE3-B357-C5E54A73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5" y="3706107"/>
            <a:ext cx="5151176" cy="2951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9DBBF-399F-6C96-58C0-AC1C6C029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199" y="3645056"/>
            <a:ext cx="5270506" cy="30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40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226</TotalTime>
  <Words>885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Agency FB</vt:lpstr>
      <vt:lpstr>Arial</vt:lpstr>
      <vt:lpstr>Gill Sans MT</vt:lpstr>
      <vt:lpstr>Söhne</vt:lpstr>
      <vt:lpstr>Wingdings 2</vt:lpstr>
      <vt:lpstr>DividendVTI</vt:lpstr>
      <vt:lpstr> DA-3 Sign Language Recognition Using Deep Learning and image processing</vt:lpstr>
      <vt:lpstr>Introduction </vt:lpstr>
      <vt:lpstr>Objectives</vt:lpstr>
      <vt:lpstr>Dataset and Attributes</vt:lpstr>
      <vt:lpstr>PowerPoint Presentation</vt:lpstr>
      <vt:lpstr>Proposed Methodology</vt:lpstr>
      <vt:lpstr>PowerPoint Presentation</vt:lpstr>
      <vt:lpstr>Experimental Results </vt:lpstr>
      <vt:lpstr>PowerPoint Presentation</vt:lpstr>
      <vt:lpstr>Performance Evaluation</vt:lpstr>
      <vt:lpstr>PowerPoint Presentation</vt:lpstr>
      <vt:lpstr>Related works and limitations</vt:lpstr>
      <vt:lpstr>Conclusion and Future Work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Recognition Using Deep Learning and image processing</dc:title>
  <dc:creator>Manoj Kumar Bhargava Panathula</dc:creator>
  <cp:lastModifiedBy>Manoj Kumar Bhargava Panathula</cp:lastModifiedBy>
  <cp:revision>4</cp:revision>
  <dcterms:created xsi:type="dcterms:W3CDTF">2024-04-28T19:40:46Z</dcterms:created>
  <dcterms:modified xsi:type="dcterms:W3CDTF">2024-05-03T05:53:11Z</dcterms:modified>
</cp:coreProperties>
</file>